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228" r:id="rId2"/>
    <p:sldId id="3308" r:id="rId3"/>
    <p:sldId id="3366" r:id="rId4"/>
    <p:sldId id="3327" r:id="rId5"/>
    <p:sldId id="3369" r:id="rId6"/>
    <p:sldId id="3347" r:id="rId7"/>
    <p:sldId id="3358" r:id="rId8"/>
    <p:sldId id="3370" r:id="rId9"/>
    <p:sldId id="3349" r:id="rId10"/>
    <p:sldId id="3371" r:id="rId11"/>
    <p:sldId id="3372" r:id="rId12"/>
    <p:sldId id="3363" r:id="rId13"/>
    <p:sldId id="3351" r:id="rId14"/>
    <p:sldId id="3364" r:id="rId15"/>
    <p:sldId id="3374" r:id="rId16"/>
    <p:sldId id="3375" r:id="rId17"/>
    <p:sldId id="3376" r:id="rId18"/>
    <p:sldId id="3373" r:id="rId19"/>
    <p:sldId id="3362" r:id="rId20"/>
    <p:sldId id="3378" r:id="rId21"/>
    <p:sldId id="3379" r:id="rId22"/>
    <p:sldId id="3377" r:id="rId23"/>
    <p:sldId id="3380" r:id="rId24"/>
    <p:sldId id="3381" r:id="rId25"/>
    <p:sldId id="3321" r:id="rId26"/>
    <p:sldId id="3356" r:id="rId27"/>
    <p:sldId id="3231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n gary" initials="wg" lastIdx="1" clrIdx="0">
    <p:extLst>
      <p:ext uri="{19B8F6BF-5375-455C-9EA6-DF929625EA0E}">
        <p15:presenceInfo xmlns:p15="http://schemas.microsoft.com/office/powerpoint/2012/main" userId="36f2ec5a437e18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0099" autoAdjust="0"/>
  </p:normalViewPr>
  <p:slideViewPr>
    <p:cSldViewPr snapToGrid="0">
      <p:cViewPr varScale="1">
        <p:scale>
          <a:sx n="114" d="100"/>
          <a:sy n="114" d="100"/>
        </p:scale>
        <p:origin x="414" y="12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98365-F53F-4CDA-A9C3-AF7FD0858500}" type="datetimeFigureOut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48B1E-3844-496C-8F27-82E99E74A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119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730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890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5252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0520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6319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630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196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8818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778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773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657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75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0250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857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9043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787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790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361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1165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893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502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103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382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062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8390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6A9E09-D1A5-4964-96DD-C272DDCB1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EBCDFF-9E79-4D83-8BE4-E4BFC5ECE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CCAD58-37AD-4096-8D7A-A24DFF04A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67ACE-0889-48EB-9F4E-B3BCF2B6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EAD6D4-E8C8-48A5-BB8F-9416801C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761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64D9D-F39E-4DCB-BB8E-772CADB3D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AC28BA-54D0-48F9-BF08-F578B7290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C4DAA3-AB46-429F-BC38-22600B11B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C0907F-8060-4F71-8001-A8466CC2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F4A13E-29A6-4BF2-8C16-0FB39D70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331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1FD02FF-058B-4611-ABBD-4FDAD2B21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9E8EBE-CE0B-44F6-996F-EE71D47E9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A2D0EB-F6F8-4D56-B88D-BA61D716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3770A1-7DF4-40DD-A36F-ACD6CE95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B44572-2E41-468F-8E0F-A906DA72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620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D88FC-2026-47CE-B797-B1AD70ED8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C70A4E-F739-4E8B-A81C-34A733F5F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29521F-7FA9-4DBF-8B95-7BC72527F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65F88F-3CE8-4DFD-AEA5-9A9E216F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3A02CF-7CAB-4224-9369-8F133B54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068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60236-3122-40C8-A2BA-BE946F41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F86EE4-A9C1-4E1C-895C-4CDB09B8B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2B996B-9399-4D3D-A561-B097415A8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E9ADBB-01D4-405F-BA5E-591CE440D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586D59-FB6F-415F-8F1E-98A6030E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104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9FAED-22B0-4915-9A53-246450B9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EF1BAA-EA45-4118-9B95-7FCBF41D9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9ECD2A-91F2-4487-AE4B-EA69B39CF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5F7DBE-57D0-48E9-B406-0401AB4A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FA0907-AE21-476E-9A56-D741C233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A49AB5-DF57-4E34-AB28-EC26CBEF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51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1DEF9B-557E-414A-912F-4BB938D4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A3C8C9-F524-4911-A0EC-1513F3C6F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F3D93D-81A7-4D47-ADFA-977E08AAE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34450E-175D-46A3-921B-85EA2F7D1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0676AD-52CC-424E-B279-7BC879365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8EE84D-FE41-43AC-B521-67A7B8FA9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F1C6F89-7291-42CD-9487-50AE2A945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BFE8EB-BAC4-454E-A4DC-B69FA3C58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425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043C2-BD38-4F33-8C41-E25AD911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AB3807-44D3-4F4F-8060-E10F9123D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FDA364-765C-4F94-96E7-AB9BA576F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584DDB-B007-4AC9-8CFF-E1EF419D3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662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3C10E9-CFE1-44EA-B43D-E27974261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9073A9-8FD3-4B49-9F06-04B003BFC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0157F4-6FDC-4693-B09D-6DDD79AC7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766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26233-671A-43E2-8306-42566CB50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016B2F-7E31-4513-98D9-0D185CC95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3797B9-3363-4999-844F-ED482410C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27F5C5-6AFE-4E7F-93A8-97936C81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92E0EA-2690-498A-923C-A5879D34D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26570A-8237-4E65-B919-60E7141EA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399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90762-5967-49C3-AC7B-B383B88B0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8B31A2-8F84-4212-80A0-D63B5CF775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0627BA-620A-436F-B3ED-90C797630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8EF30F-A058-4400-A273-EB00858CA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7AD9F7-FD42-449F-AD4B-703C825BE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F009EC-CCD3-4324-8356-1AC2B8FD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157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AA2EB0-E6C2-4DDA-AC6C-830B48C6E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A8DF27-379A-436C-AF46-66828990B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D2337C-9985-455D-B7E4-9F819830B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469AC-3566-4F4B-965A-CB7ECF5E2515}" type="datetimeFigureOut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153385-F15D-457C-B14A-0B471547A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4F1B8F-872F-4EC9-A7E5-E54C45DEF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86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16857" y="1907177"/>
            <a:ext cx="11358286" cy="2286000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r>
              <a:rPr lang="en-US" altLang="zh-CN" sz="4000" b="1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                   </a:t>
            </a:r>
            <a:r>
              <a:rPr lang="en-US" altLang="zh-CN" sz="4800" b="1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Contrastive Embedding for       </a:t>
            </a:r>
          </a:p>
          <a:p>
            <a:pPr algn="ctr" defTabSz="913765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                  Generalized Zero-Shot Learning</a:t>
            </a:r>
            <a:endParaRPr lang="zh-CN" altLang="en-US" sz="4800" b="1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86321" y="1803653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50" y="1632549"/>
            <a:ext cx="3140616" cy="29035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8658681" y="5820757"/>
            <a:ext cx="3028952" cy="960300"/>
            <a:chOff x="4688360" y="5111533"/>
            <a:chExt cx="3028952" cy="960300"/>
          </a:xfrm>
        </p:grpSpPr>
        <p:sp>
          <p:nvSpPr>
            <p:cNvPr id="14" name="椭圆 13"/>
            <p:cNvSpPr/>
            <p:nvPr/>
          </p:nvSpPr>
          <p:spPr>
            <a:xfrm>
              <a:off x="4825750" y="5851669"/>
              <a:ext cx="220164" cy="220164"/>
            </a:xfrm>
            <a:prstGeom prst="ellipse">
              <a:avLst/>
            </a:prstGeom>
            <a:noFill/>
            <a:ln w="12700" cap="flat" cmpd="sng" algn="ctr">
              <a:solidFill>
                <a:srgbClr val="5C307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7322211" y="5851669"/>
              <a:ext cx="220164" cy="220164"/>
            </a:xfrm>
            <a:prstGeom prst="ellipse">
              <a:avLst/>
            </a:prstGeom>
            <a:noFill/>
            <a:ln w="12700" cap="flat" cmpd="sng" algn="ctr">
              <a:solidFill>
                <a:srgbClr val="5C307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r>
                <a:rPr lang="en-US" altLang="zh-CN" kern="0" dirty="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</a:rPr>
                <a:t>  </a:t>
              </a:r>
              <a:endParaRPr lang="zh-CN" altLang="en-US" kern="0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6" name="文本占位符 56"/>
            <p:cNvSpPr txBox="1"/>
            <p:nvPr/>
          </p:nvSpPr>
          <p:spPr>
            <a:xfrm>
              <a:off x="5196678" y="5111533"/>
              <a:ext cx="2012315" cy="443865"/>
            </a:xfrm>
            <a:custGeom>
              <a:avLst/>
              <a:gdLst>
                <a:gd name="connsiteX0" fmla="*/ 0 w 1747925"/>
                <a:gd name="connsiteY0" fmla="*/ 176559 h 353120"/>
                <a:gd name="connsiteX1" fmla="*/ 0 w 1747925"/>
                <a:gd name="connsiteY1" fmla="*/ 176560 h 353120"/>
                <a:gd name="connsiteX2" fmla="*/ 0 w 1747925"/>
                <a:gd name="connsiteY2" fmla="*/ 176560 h 353120"/>
                <a:gd name="connsiteX3" fmla="*/ 176560 w 1747925"/>
                <a:gd name="connsiteY3" fmla="*/ 0 h 353120"/>
                <a:gd name="connsiteX4" fmla="*/ 1571365 w 1747925"/>
                <a:gd name="connsiteY4" fmla="*/ 0 h 353120"/>
                <a:gd name="connsiteX5" fmla="*/ 1747925 w 1747925"/>
                <a:gd name="connsiteY5" fmla="*/ 176560 h 353120"/>
                <a:gd name="connsiteX6" fmla="*/ 1747924 w 1747925"/>
                <a:gd name="connsiteY6" fmla="*/ 176560 h 353120"/>
                <a:gd name="connsiteX7" fmla="*/ 1571364 w 1747925"/>
                <a:gd name="connsiteY7" fmla="*/ 353120 h 353120"/>
                <a:gd name="connsiteX8" fmla="*/ 176560 w 1747925"/>
                <a:gd name="connsiteY8" fmla="*/ 353119 h 353120"/>
                <a:gd name="connsiteX9" fmla="*/ 13875 w 1747925"/>
                <a:gd name="connsiteY9" fmla="*/ 245284 h 353120"/>
                <a:gd name="connsiteX10" fmla="*/ 0 w 1747925"/>
                <a:gd name="connsiteY10" fmla="*/ 176560 h 353120"/>
                <a:gd name="connsiteX11" fmla="*/ 13875 w 1747925"/>
                <a:gd name="connsiteY11" fmla="*/ 107835 h 353120"/>
                <a:gd name="connsiteX12" fmla="*/ 176560 w 1747925"/>
                <a:gd name="connsiteY12" fmla="*/ 0 h 35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7925" h="353120">
                  <a:moveTo>
                    <a:pt x="0" y="176559"/>
                  </a:moveTo>
                  <a:lnTo>
                    <a:pt x="0" y="176560"/>
                  </a:lnTo>
                  <a:lnTo>
                    <a:pt x="0" y="176560"/>
                  </a:lnTo>
                  <a:close/>
                  <a:moveTo>
                    <a:pt x="176560" y="0"/>
                  </a:moveTo>
                  <a:lnTo>
                    <a:pt x="1571365" y="0"/>
                  </a:lnTo>
                  <a:cubicBezTo>
                    <a:pt x="1668876" y="0"/>
                    <a:pt x="1747925" y="79049"/>
                    <a:pt x="1747925" y="176560"/>
                  </a:cubicBezTo>
                  <a:lnTo>
                    <a:pt x="1747924" y="176560"/>
                  </a:lnTo>
                  <a:cubicBezTo>
                    <a:pt x="1747924" y="274071"/>
                    <a:pt x="1668875" y="353120"/>
                    <a:pt x="1571364" y="353120"/>
                  </a:cubicBezTo>
                  <a:lnTo>
                    <a:pt x="176560" y="353119"/>
                  </a:lnTo>
                  <a:cubicBezTo>
                    <a:pt x="103427" y="353119"/>
                    <a:pt x="40679" y="308654"/>
                    <a:pt x="13875" y="245284"/>
                  </a:cubicBezTo>
                  <a:lnTo>
                    <a:pt x="0" y="176560"/>
                  </a:lnTo>
                  <a:lnTo>
                    <a:pt x="13875" y="107835"/>
                  </a:lnTo>
                  <a:cubicBezTo>
                    <a:pt x="40679" y="44465"/>
                    <a:pt x="103427" y="0"/>
                    <a:pt x="176560" y="0"/>
                  </a:cubicBezTo>
                  <a:close/>
                </a:path>
              </a:pathLst>
            </a:custGeom>
            <a:solidFill>
              <a:srgbClr val="1A78C3"/>
            </a:solidFill>
          </p:spPr>
          <p:txBody>
            <a:bodyPr vert="horz" wrap="square" lIns="91440" tIns="45720" rIns="91440" bIns="45720" rtlCol="0" anchor="ctr" anchorCtr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dirty="0">
                  <a:sym typeface="+mn-ea"/>
                </a:rPr>
                <a:t>汇报人</a:t>
              </a:r>
              <a:r>
                <a:rPr lang="en-US" altLang="zh-CN" dirty="0">
                  <a:sym typeface="+mn-ea"/>
                </a:rPr>
                <a:t>:</a:t>
              </a:r>
              <a:r>
                <a:rPr lang="zh-CN" altLang="en-US" dirty="0">
                  <a:sym typeface="+mn-ea"/>
                </a:rPr>
                <a:t>王歌睿</a:t>
              </a:r>
              <a:endParaRPr lang="zh-CN" altLang="en-US" dirty="0">
                <a:solidFill>
                  <a:sysClr val="window" lastClr="FFFFFF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7" name="文本占位符 13"/>
            <p:cNvSpPr txBox="1"/>
            <p:nvPr/>
          </p:nvSpPr>
          <p:spPr>
            <a:xfrm>
              <a:off x="4688360" y="5555398"/>
              <a:ext cx="3028952" cy="2962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dirty="0">
                  <a:solidFill>
                    <a:sysClr val="windowText" lastClr="000000"/>
                  </a:solidFill>
                  <a:latin typeface="Arial" panose="020B0604020202020204"/>
                  <a:ea typeface="微软雅黑" panose="020B0503020204020204" pitchFamily="34" charset="-122"/>
                </a:rPr>
                <a:t> 2022 / 4 / 21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目前的方法存在的问题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F6B9B10-A102-473D-BA82-8AE552AAE40D}"/>
              </a:ext>
            </a:extLst>
          </p:cNvPr>
          <p:cNvSpPr txBox="1"/>
          <p:nvPr/>
        </p:nvSpPr>
        <p:spPr>
          <a:xfrm>
            <a:off x="1121017" y="815637"/>
            <a:ext cx="9949966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基于嵌入的方法：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将语义投影到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visual space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将视觉特征投影到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semantic space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都是具有挑战性的（模态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、维度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间的差异）。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（前几张图所示的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domain shift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hubness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等问题）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基于生成的方法：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生成的视觉特征不够好，体现在生成的未见类的视觉特征在流形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空间上彼此耦合在一起。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语义描述特征的分类性较差，以此为条件的生成模型所生成的视觉特征的区分性不够。此外生成式方法相当于是在原始的视觉特征空间上训练分类器，这将导致效果不佳。</a:t>
            </a:r>
            <a:endParaRPr lang="en-US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E58BDE0-9175-4C5C-BC82-9EB9B4B56E8B}"/>
              </a:ext>
            </a:extLst>
          </p:cNvPr>
          <p:cNvSpPr txBox="1"/>
          <p:nvPr/>
        </p:nvSpPr>
        <p:spPr>
          <a:xfrm>
            <a:off x="592554" y="4842705"/>
            <a:ext cx="10901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能不能将两者各自的优点结合起来进而弥补这些缺点？</a:t>
            </a:r>
          </a:p>
        </p:txBody>
      </p:sp>
    </p:spTree>
    <p:extLst>
      <p:ext uri="{BB962C8B-B14F-4D97-AF65-F5344CB8AC3E}">
        <p14:creationId xmlns:p14="http://schemas.microsoft.com/office/powerpoint/2010/main" val="421346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Introduction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1BC83E-FCD7-4DC4-99EE-E70E05EE6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60" y="779206"/>
            <a:ext cx="4458609" cy="579075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D29E3CF-98B8-481F-A7AC-36E5DF6B1E57}"/>
              </a:ext>
            </a:extLst>
          </p:cNvPr>
          <p:cNvSpPr txBox="1"/>
          <p:nvPr/>
        </p:nvSpPr>
        <p:spPr>
          <a:xfrm>
            <a:off x="5469622" y="1870599"/>
            <a:ext cx="4563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Integrate the </a:t>
            </a:r>
            <a:r>
              <a:rPr lang="en-US" altLang="zh-CN" b="1" dirty="0">
                <a:solidFill>
                  <a:srgbClr val="FF0000"/>
                </a:solidFill>
              </a:rPr>
              <a:t>generation model </a:t>
            </a:r>
            <a:r>
              <a:rPr lang="en-US" altLang="zh-CN" b="1" dirty="0"/>
              <a:t>with the </a:t>
            </a:r>
            <a:r>
              <a:rPr lang="en-US" altLang="zh-CN" b="1" dirty="0">
                <a:solidFill>
                  <a:srgbClr val="FF0000"/>
                </a:solidFill>
              </a:rPr>
              <a:t>embedding model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E8ADFE0-A006-4BE4-96E6-F03F7BCE50ED}"/>
              </a:ext>
            </a:extLst>
          </p:cNvPr>
          <p:cNvSpPr txBox="1"/>
          <p:nvPr/>
        </p:nvSpPr>
        <p:spPr>
          <a:xfrm>
            <a:off x="5469622" y="3960286"/>
            <a:ext cx="4563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Contrastive</a:t>
            </a:r>
            <a:r>
              <a:rPr lang="en-US" altLang="zh-CN" b="1" dirty="0"/>
              <a:t> embedding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84904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FC8CCA-95C9-466C-83E2-E4FFE3A26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111" y="1037789"/>
            <a:ext cx="5844476" cy="52992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755DAE-34F7-4059-818D-AA2885283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85" y="1900315"/>
            <a:ext cx="5552297" cy="3632433"/>
          </a:xfrm>
          <a:prstGeom prst="rect">
            <a:avLst/>
          </a:prstGeom>
        </p:spPr>
      </p:pic>
      <p:sp>
        <p:nvSpPr>
          <p:cNvPr id="21" name="标题占位符 1">
            <a:extLst>
              <a:ext uri="{FF2B5EF4-FFF2-40B4-BE49-F238E27FC236}">
                <a16:creationId xmlns:a16="http://schemas.microsoft.com/office/drawing/2014/main" id="{D7E0354E-A510-40B7-B23C-BE0F9A9207A1}"/>
              </a:ext>
            </a:extLst>
          </p:cNvPr>
          <p:cNvSpPr txBox="1"/>
          <p:nvPr/>
        </p:nvSpPr>
        <p:spPr>
          <a:xfrm>
            <a:off x="1130198" y="17337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intuition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8248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混合模型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E4ECF39-72D8-4660-9F98-3F806E449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873" y="1875830"/>
            <a:ext cx="4694154" cy="3475672"/>
          </a:xfrm>
          <a:prstGeom prst="rect">
            <a:avLst/>
          </a:prstGeom>
          <a:noFill/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9A34F30-7C14-4F5F-8D7B-18841B80BC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66" y="2194525"/>
            <a:ext cx="5716027" cy="3289367"/>
          </a:xfrm>
          <a:prstGeom prst="rect">
            <a:avLst/>
          </a:prstGeom>
          <a:noFill/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5A1AC2D-5296-4D29-AD5D-5D0BD91D372C}"/>
              </a:ext>
            </a:extLst>
          </p:cNvPr>
          <p:cNvSpPr txBox="1"/>
          <p:nvPr/>
        </p:nvSpPr>
        <p:spPr>
          <a:xfrm>
            <a:off x="1902951" y="5657614"/>
            <a:ext cx="249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Embedding Method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AC05ED4-E2A4-49F3-90BD-6F8AFDD6D72A}"/>
              </a:ext>
            </a:extLst>
          </p:cNvPr>
          <p:cNvSpPr txBox="1"/>
          <p:nvPr/>
        </p:nvSpPr>
        <p:spPr>
          <a:xfrm>
            <a:off x="8218022" y="5657614"/>
            <a:ext cx="249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b="1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Genrative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Method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8C18A01C-CF10-4267-8D2F-7F29EA32C172}"/>
              </a:ext>
            </a:extLst>
          </p:cNvPr>
          <p:cNvCxnSpPr>
            <a:cxnSpLocks/>
          </p:cNvCxnSpPr>
          <p:nvPr/>
        </p:nvCxnSpPr>
        <p:spPr>
          <a:xfrm>
            <a:off x="2388043" y="2551853"/>
            <a:ext cx="6898570" cy="2221483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7968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4EA22B-988C-48D5-8C25-4FF95C75B6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06"/>
          <a:stretch/>
        </p:blipFill>
        <p:spPr>
          <a:xfrm>
            <a:off x="1046512" y="850235"/>
            <a:ext cx="9820275" cy="43998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4E4DA72-703C-4C9E-9937-900F9B47A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60" y="5594668"/>
            <a:ext cx="11937003" cy="7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163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28129"/>
            <a:ext cx="5435600" cy="63809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核心损失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094881-986F-4D89-B22A-97D52D257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44" y="1405301"/>
            <a:ext cx="8439150" cy="1409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7EF4FBF-3CE7-481A-956F-56491855B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294" y="3465975"/>
            <a:ext cx="78676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426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28129"/>
            <a:ext cx="5435600" cy="63809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Instance-level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094881-986F-4D89-B22A-97D52D257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878" y="974511"/>
            <a:ext cx="843915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30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28129"/>
            <a:ext cx="5435600" cy="63809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Class-level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7EF4FBF-3CE7-481A-956F-56491855B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990" y="948790"/>
            <a:ext cx="6761672" cy="9495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CE0B3BF-C858-43BB-A758-BD38889BF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5" y="2441196"/>
            <a:ext cx="12102385" cy="391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492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4E5FBC-05DE-47B7-A8A4-07A213992F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57"/>
          <a:stretch/>
        </p:blipFill>
        <p:spPr>
          <a:xfrm>
            <a:off x="291866" y="1218688"/>
            <a:ext cx="5702244" cy="40746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E9EF265-2378-4267-BA5E-C92BEDA74D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551"/>
          <a:stretch/>
        </p:blipFill>
        <p:spPr>
          <a:xfrm>
            <a:off x="102791" y="5699420"/>
            <a:ext cx="9748237" cy="6285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F2772F-EC5E-4ECB-8A8A-17B603C6CE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49" r="11697"/>
          <a:stretch/>
        </p:blipFill>
        <p:spPr>
          <a:xfrm>
            <a:off x="5746861" y="3141376"/>
            <a:ext cx="5875906" cy="8432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1112719-157C-447F-AB8A-2C01D4EB28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3450" y="4185293"/>
            <a:ext cx="744855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862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实验结果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EEEF00-CC6D-4868-BE09-EFB2795F8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322"/>
            <a:ext cx="11820086" cy="483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853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2EC2AF17-EEA2-40B7-BB80-F7B862F81A03}"/>
              </a:ext>
            </a:extLst>
          </p:cNvPr>
          <p:cNvSpPr/>
          <p:nvPr/>
        </p:nvSpPr>
        <p:spPr>
          <a:xfrm>
            <a:off x="265507" y="867622"/>
            <a:ext cx="11741149" cy="5893427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8E0818D-5756-4B6A-AF29-F599645024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BB70DF9-8F3F-40EA-91DB-AB415BF91062}"/>
              </a:ext>
            </a:extLst>
          </p:cNvPr>
          <p:cNvCxnSpPr/>
          <p:nvPr/>
        </p:nvCxnSpPr>
        <p:spPr>
          <a:xfrm>
            <a:off x="816254" y="859025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28" name="标题占位符 1">
            <a:extLst>
              <a:ext uri="{FF2B5EF4-FFF2-40B4-BE49-F238E27FC236}">
                <a16:creationId xmlns:a16="http://schemas.microsoft.com/office/drawing/2014/main" id="{590A04F6-F44D-48FB-AD6A-5F527AF2A580}"/>
              </a:ext>
            </a:extLst>
          </p:cNvPr>
          <p:cNvSpPr txBox="1"/>
          <p:nvPr/>
        </p:nvSpPr>
        <p:spPr>
          <a:xfrm>
            <a:off x="996601" y="-9688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0" name="标题占位符 1">
            <a:extLst>
              <a:ext uri="{FF2B5EF4-FFF2-40B4-BE49-F238E27FC236}">
                <a16:creationId xmlns:a16="http://schemas.microsoft.com/office/drawing/2014/main" id="{B99C0245-6531-4066-9754-F895BD8EEC28}"/>
              </a:ext>
            </a:extLst>
          </p:cNvPr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1" name="标题占位符 1">
            <a:extLst>
              <a:ext uri="{FF2B5EF4-FFF2-40B4-BE49-F238E27FC236}">
                <a16:creationId xmlns:a16="http://schemas.microsoft.com/office/drawing/2014/main" id="{D7CA2C3C-96CC-448E-B9DA-2CB4C6D8E5FB}"/>
              </a:ext>
            </a:extLst>
          </p:cNvPr>
          <p:cNvSpPr txBox="1"/>
          <p:nvPr/>
        </p:nvSpPr>
        <p:spPr>
          <a:xfrm>
            <a:off x="1117600" y="52386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2" name="标题占位符 1">
            <a:extLst>
              <a:ext uri="{FF2B5EF4-FFF2-40B4-BE49-F238E27FC236}">
                <a16:creationId xmlns:a16="http://schemas.microsoft.com/office/drawing/2014/main" id="{698532F5-C117-48D5-8FDC-A801111DC7A8}"/>
              </a:ext>
            </a:extLst>
          </p:cNvPr>
          <p:cNvSpPr txBox="1"/>
          <p:nvPr/>
        </p:nvSpPr>
        <p:spPr>
          <a:xfrm>
            <a:off x="1297947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作者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7A8EC-3F68-4573-A951-A6C3F3859649}"/>
              </a:ext>
            </a:extLst>
          </p:cNvPr>
          <p:cNvSpPr txBox="1"/>
          <p:nvPr/>
        </p:nvSpPr>
        <p:spPr>
          <a:xfrm>
            <a:off x="1117600" y="1642261"/>
            <a:ext cx="10898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3200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zh-CN" altLang="en-US" sz="1600" dirty="0"/>
          </a:p>
        </p:txBody>
      </p:sp>
      <p:sp>
        <p:nvSpPr>
          <p:cNvPr id="13" name="文本框 7">
            <a:extLst>
              <a:ext uri="{FF2B5EF4-FFF2-40B4-BE49-F238E27FC236}">
                <a16:creationId xmlns:a16="http://schemas.microsoft.com/office/drawing/2014/main" id="{1280073E-564A-45C1-8A6F-B0F5017C4FB1}"/>
              </a:ext>
            </a:extLst>
          </p:cNvPr>
          <p:cNvSpPr txBox="1"/>
          <p:nvPr/>
        </p:nvSpPr>
        <p:spPr>
          <a:xfrm>
            <a:off x="1183937" y="717550"/>
            <a:ext cx="9411535" cy="56323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第一作者</a:t>
            </a:r>
            <a:r>
              <a:rPr lang="en-US" altLang="zh-CN" dirty="0" err="1"/>
              <a:t>Zongyan</a:t>
            </a:r>
            <a:r>
              <a:rPr lang="en-US" altLang="zh-CN" dirty="0"/>
              <a:t> Han</a:t>
            </a:r>
            <a:r>
              <a:rPr lang="zh-CN" altLang="en-US" dirty="0"/>
              <a:t>是来自南京理工大学</a:t>
            </a:r>
            <a:r>
              <a:rPr lang="en-US" altLang="zh-CN" dirty="0" err="1"/>
              <a:t>PCALab</a:t>
            </a:r>
            <a:r>
              <a:rPr lang="zh-CN" altLang="en-US" dirty="0"/>
              <a:t>的博士生，其主要研究方向为零样本分类，曾以一作身份在</a:t>
            </a:r>
            <a:r>
              <a:rPr lang="en-US" altLang="zh-CN" dirty="0"/>
              <a:t>CVPR2020</a:t>
            </a:r>
            <a:r>
              <a:rPr lang="zh-CN" altLang="en-US" dirty="0"/>
              <a:t>、</a:t>
            </a:r>
            <a:r>
              <a:rPr lang="en-US" altLang="zh-CN" dirty="0"/>
              <a:t>Neurocomputing</a:t>
            </a:r>
            <a:r>
              <a:rPr lang="zh-CN" altLang="en-US" dirty="0"/>
              <a:t>上发表了两篇零样本分类的论文。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导师 杨健：</a:t>
            </a:r>
            <a:r>
              <a:rPr lang="en-US" altLang="zh-CN" dirty="0" err="1"/>
              <a:t>PCALab</a:t>
            </a:r>
            <a:r>
              <a:rPr lang="zh-CN" altLang="en-US" dirty="0"/>
              <a:t>负责人，杰青、长江、万人领军计划。研究方向为模式识别、计算机视觉、机器学习（包括深度学习）、类脑（类人）计算等。</a:t>
            </a:r>
            <a:r>
              <a:rPr lang="en-US" altLang="zh-CN" dirty="0"/>
              <a:t>Google scholar</a:t>
            </a:r>
            <a:r>
              <a:rPr lang="zh-CN" altLang="en-US" dirty="0"/>
              <a:t>论文被引</a:t>
            </a:r>
            <a:r>
              <a:rPr lang="en-US" altLang="zh-CN" dirty="0"/>
              <a:t>29000+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D61764-9D87-48B9-960B-291848ED4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690" y="5782586"/>
            <a:ext cx="8918782" cy="9252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3F8004-B5E2-42E1-98F5-674E96412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7873" y="1888828"/>
            <a:ext cx="6386799" cy="316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3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消融实验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E60182-64CA-4FE3-B4C5-906ACC7EB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95" y="1901537"/>
            <a:ext cx="11803310" cy="281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76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消融实验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B5429B-4CEE-477B-8382-83DCD75F6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57" y="893099"/>
            <a:ext cx="11769754" cy="555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4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latin typeface="Arial" panose="020B0604020202020204"/>
                <a:ea typeface="微软雅黑" panose="020B0503020204020204" pitchFamily="34" charset="-122"/>
              </a:rPr>
              <a:t>目前的这些方法仍然存在的问题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B54EFC-31A0-488F-8D5A-7CB448EB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016" y="1009638"/>
            <a:ext cx="9664118" cy="53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477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latin typeface="Arial" panose="020B0604020202020204"/>
                <a:ea typeface="微软雅黑" panose="020B0503020204020204" pitchFamily="34" charset="-122"/>
              </a:rPr>
              <a:t>目前的这些方法仍然存在的问题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F6B9B10-A102-473D-BA82-8AE552AAE40D}"/>
              </a:ext>
            </a:extLst>
          </p:cNvPr>
          <p:cNvSpPr txBox="1"/>
          <p:nvPr/>
        </p:nvSpPr>
        <p:spPr>
          <a:xfrm>
            <a:off x="1114667" y="1674674"/>
            <a:ext cx="99499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在生成方法中，语义信息被用作生成视觉特征的约束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条件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在嵌入式方法中，类别语义也作为原型来学习嵌入空间。然而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语义信息由类别专家人工定义，或通过基于类别标签的单词嵌入网络从辅助数据集中自动提取。因此，</a:t>
            </a:r>
            <a:r>
              <a:rPr lang="zh-CN" altLang="zh-CN" sz="18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关于类的描述是有限和不完整的，这可能不足以区分不同的类别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。在语义信息不完整、识别能力弱的条件下，由生成网络合成的视觉特征可能相互重叠，缺乏多样性。此外，视觉特征空间和语义空间存在不一致性。然而，图像可能包含更多鉴别信息，以对不同类别进行分类。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5C04BBF-43F5-4607-A50C-ABB7FBBE934C}"/>
              </a:ext>
            </a:extLst>
          </p:cNvPr>
          <p:cNvSpPr txBox="1"/>
          <p:nvPr/>
        </p:nvSpPr>
        <p:spPr>
          <a:xfrm>
            <a:off x="2058932" y="3873283"/>
            <a:ext cx="80614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比如</a:t>
            </a:r>
            <a:r>
              <a:rPr lang="zh-CN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马和猫都有尾巴，因此共享</a:t>
            </a:r>
            <a:r>
              <a:rPr lang="en-US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‘</a:t>
            </a:r>
            <a:r>
              <a:rPr lang="zh-CN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有尾巴</a:t>
            </a:r>
            <a:r>
              <a:rPr lang="en-US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属性</a:t>
            </a:r>
            <a:r>
              <a:rPr lang="en-US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zh-CN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然而，尾巴的视觉外观对于这两个类来说</a:t>
            </a:r>
            <a:r>
              <a:rPr lang="zh-CN" altLang="en-US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却</a:t>
            </a:r>
            <a:r>
              <a:rPr lang="zh-CN" altLang="zh-CN" sz="1800" b="1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可能截然不同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38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latin typeface="Arial" panose="020B0604020202020204"/>
                <a:ea typeface="微软雅黑" panose="020B0503020204020204" pitchFamily="34" charset="-122"/>
              </a:rPr>
              <a:t>目前的这些方法仍然存在的问题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540336-8526-4688-9AD2-48CE57C730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7"/>
          <a:stretch/>
        </p:blipFill>
        <p:spPr>
          <a:xfrm>
            <a:off x="203760" y="1761541"/>
            <a:ext cx="5712131" cy="32101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61514F-27C7-4A68-BEE9-098E71ACD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35" y="2121085"/>
            <a:ext cx="5832105" cy="276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216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06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标题占位符 1">
            <a:extLst>
              <a:ext uri="{FF2B5EF4-FFF2-40B4-BE49-F238E27FC236}">
                <a16:creationId xmlns:a16="http://schemas.microsoft.com/office/drawing/2014/main" id="{84352C85-A561-44F1-8D78-7E97906D3318}"/>
              </a:ext>
            </a:extLst>
          </p:cNvPr>
          <p:cNvSpPr txBox="1"/>
          <p:nvPr/>
        </p:nvSpPr>
        <p:spPr>
          <a:xfrm>
            <a:off x="1131765" y="-108829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目前在做的事情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2FFF694-01E9-4A35-B9A8-ECA6E15F070C}"/>
              </a:ext>
            </a:extLst>
          </p:cNvPr>
          <p:cNvSpPr txBox="1"/>
          <p:nvPr/>
        </p:nvSpPr>
        <p:spPr>
          <a:xfrm>
            <a:off x="1363880" y="1896962"/>
            <a:ext cx="94515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总结最近看的论文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可视化之前的模型的解耦表征与</a:t>
            </a:r>
            <a:r>
              <a:rPr lang="en-US" altLang="zh-CN" sz="2400" dirty="0"/>
              <a:t>rectified</a:t>
            </a:r>
            <a:r>
              <a:rPr lang="zh-CN" altLang="en-US" sz="2400" dirty="0"/>
              <a:t>的语义表征，修改第一版代码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3.</a:t>
            </a:r>
            <a:r>
              <a:rPr lang="zh-CN" altLang="en-US" sz="2400" dirty="0"/>
              <a:t>思考解决方案</a:t>
            </a:r>
          </a:p>
        </p:txBody>
      </p:sp>
    </p:spTree>
    <p:extLst>
      <p:ext uri="{BB962C8B-B14F-4D97-AF65-F5344CB8AC3E}">
        <p14:creationId xmlns:p14="http://schemas.microsoft.com/office/powerpoint/2010/main" val="909523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06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标题占位符 1">
            <a:extLst>
              <a:ext uri="{FF2B5EF4-FFF2-40B4-BE49-F238E27FC236}">
                <a16:creationId xmlns:a16="http://schemas.microsoft.com/office/drawing/2014/main" id="{84352C85-A561-44F1-8D78-7E97906D3318}"/>
              </a:ext>
            </a:extLst>
          </p:cNvPr>
          <p:cNvSpPr txBox="1"/>
          <p:nvPr/>
        </p:nvSpPr>
        <p:spPr>
          <a:xfrm>
            <a:off x="1131765" y="-108829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下一步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6C6CF67-BC94-468B-8F7E-E66231FD10B0}"/>
              </a:ext>
            </a:extLst>
          </p:cNvPr>
          <p:cNvSpPr txBox="1"/>
          <p:nvPr/>
        </p:nvSpPr>
        <p:spPr>
          <a:xfrm>
            <a:off x="965200" y="1966443"/>
            <a:ext cx="945153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完善目前基于</a:t>
            </a:r>
            <a:r>
              <a:rPr lang="en-US" altLang="zh-CN" sz="2400" dirty="0"/>
              <a:t>CLUB</a:t>
            </a:r>
            <a:r>
              <a:rPr lang="zh-CN" altLang="en-US" sz="2400" dirty="0"/>
              <a:t>的视觉解耦模型，思考如何捕获相似的</a:t>
            </a:r>
            <a:r>
              <a:rPr lang="en-US" altLang="zh-CN" sz="2400" dirty="0"/>
              <a:t>unseen classes</a:t>
            </a:r>
            <a:r>
              <a:rPr lang="zh-CN" altLang="en-US" sz="2400" dirty="0"/>
              <a:t>的</a:t>
            </a:r>
            <a:r>
              <a:rPr lang="en-US" altLang="zh-CN" sz="2400" dirty="0"/>
              <a:t>semantic description</a:t>
            </a:r>
            <a:r>
              <a:rPr lang="zh-CN" altLang="en-US" sz="2400" dirty="0"/>
              <a:t>之间的关系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在解耦的视觉特征与</a:t>
            </a:r>
            <a:r>
              <a:rPr lang="en-US" altLang="zh-CN" sz="2400" dirty="0"/>
              <a:t>semantic description</a:t>
            </a:r>
            <a:r>
              <a:rPr lang="zh-CN" altLang="en-US" sz="2400" dirty="0"/>
              <a:t>之间通过</a:t>
            </a:r>
            <a:r>
              <a:rPr lang="en-US" altLang="zh-CN" sz="2400" dirty="0"/>
              <a:t>cross-attention</a:t>
            </a:r>
            <a:r>
              <a:rPr lang="zh-CN" altLang="en-US" sz="2400" dirty="0"/>
              <a:t>的方式</a:t>
            </a:r>
            <a:r>
              <a:rPr lang="en-US" altLang="zh-CN" sz="2400" dirty="0"/>
              <a:t>refine semantic</a:t>
            </a:r>
          </a:p>
          <a:p>
            <a:endParaRPr lang="en-US" altLang="zh-CN" sz="2400" dirty="0"/>
          </a:p>
          <a:p>
            <a:r>
              <a:rPr lang="en-US" altLang="zh-CN" sz="2400" dirty="0"/>
              <a:t>3.</a:t>
            </a:r>
            <a:r>
              <a:rPr lang="zh-CN" altLang="en-US" sz="2400" dirty="0"/>
              <a:t>将</a:t>
            </a:r>
            <a:r>
              <a:rPr lang="en-US" altLang="zh-CN" sz="2400" dirty="0"/>
              <a:t>CE-GZSL</a:t>
            </a:r>
            <a:r>
              <a:rPr lang="zh-CN" altLang="en-US" sz="2400" dirty="0"/>
              <a:t>与</a:t>
            </a:r>
            <a:r>
              <a:rPr lang="en-US" altLang="zh-CN" sz="2400" dirty="0" err="1"/>
              <a:t>mixup</a:t>
            </a:r>
            <a:r>
              <a:rPr lang="zh-CN" altLang="en-US" sz="2400" dirty="0"/>
              <a:t>结合起来，在生成模型中应用</a:t>
            </a:r>
            <a:r>
              <a:rPr lang="en-US" altLang="zh-CN" sz="2400" dirty="0"/>
              <a:t>semantic description</a:t>
            </a:r>
            <a:r>
              <a:rPr lang="zh-CN" altLang="en-US" sz="2400" dirty="0"/>
              <a:t>的</a:t>
            </a:r>
            <a:r>
              <a:rPr lang="en-US" altLang="zh-CN" sz="2400" dirty="0" err="1"/>
              <a:t>mixup</a:t>
            </a:r>
            <a:r>
              <a:rPr lang="zh-CN" altLang="en-US" sz="2400" dirty="0"/>
              <a:t>来进行</a:t>
            </a:r>
            <a:r>
              <a:rPr lang="en-US" altLang="zh-CN" sz="2400" dirty="0"/>
              <a:t>semantic disambiguation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6509031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8271" y="1951493"/>
            <a:ext cx="12220271" cy="1838567"/>
          </a:xfrm>
          <a:prstGeom prst="rect">
            <a:avLst/>
          </a:prstGeom>
          <a:solidFill>
            <a:srgbClr val="1C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44784" y="2252225"/>
            <a:ext cx="3793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>
              <a:defRPr/>
            </a:pPr>
            <a:r>
              <a:rPr lang="zh-CN" altLang="en-US" sz="5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 谢 聆 听</a:t>
            </a:r>
          </a:p>
        </p:txBody>
      </p:sp>
      <p:sp>
        <p:nvSpPr>
          <p:cNvPr id="12" name="椭圆 11"/>
          <p:cNvSpPr/>
          <p:nvPr/>
        </p:nvSpPr>
        <p:spPr>
          <a:xfrm>
            <a:off x="1524353" y="1558640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1418982"/>
            <a:ext cx="3140616" cy="29035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1" y="212782"/>
            <a:ext cx="1966449" cy="57599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444598" y="3263845"/>
            <a:ext cx="6498497" cy="276956"/>
          </a:xfrm>
          <a:prstGeom prst="rect">
            <a:avLst/>
          </a:prstGeom>
        </p:spPr>
        <p:txBody>
          <a:bodyPr wrap="square" lIns="91397" tIns="45699" rIns="91397" bIns="45699">
            <a:spAutoFit/>
          </a:bodyPr>
          <a:lstStyle/>
          <a:p>
            <a:pPr defTabSz="913765">
              <a:defRPr/>
            </a:pPr>
            <a:r>
              <a: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ALL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2EC2AF17-EEA2-40B7-BB80-F7B862F81A03}"/>
              </a:ext>
            </a:extLst>
          </p:cNvPr>
          <p:cNvSpPr/>
          <p:nvPr/>
        </p:nvSpPr>
        <p:spPr>
          <a:xfrm>
            <a:off x="265507" y="867622"/>
            <a:ext cx="11741149" cy="5893427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8E0818D-5756-4B6A-AF29-F599645024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BB70DF9-8F3F-40EA-91DB-AB415BF91062}"/>
              </a:ext>
            </a:extLst>
          </p:cNvPr>
          <p:cNvCxnSpPr/>
          <p:nvPr/>
        </p:nvCxnSpPr>
        <p:spPr>
          <a:xfrm>
            <a:off x="816254" y="859025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28" name="标题占位符 1">
            <a:extLst>
              <a:ext uri="{FF2B5EF4-FFF2-40B4-BE49-F238E27FC236}">
                <a16:creationId xmlns:a16="http://schemas.microsoft.com/office/drawing/2014/main" id="{590A04F6-F44D-48FB-AD6A-5F527AF2A580}"/>
              </a:ext>
            </a:extLst>
          </p:cNvPr>
          <p:cNvSpPr txBox="1"/>
          <p:nvPr/>
        </p:nvSpPr>
        <p:spPr>
          <a:xfrm>
            <a:off x="996601" y="-9688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0" name="标题占位符 1">
            <a:extLst>
              <a:ext uri="{FF2B5EF4-FFF2-40B4-BE49-F238E27FC236}">
                <a16:creationId xmlns:a16="http://schemas.microsoft.com/office/drawing/2014/main" id="{B99C0245-6531-4066-9754-F895BD8EEC28}"/>
              </a:ext>
            </a:extLst>
          </p:cNvPr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1" name="标题占位符 1">
            <a:extLst>
              <a:ext uri="{FF2B5EF4-FFF2-40B4-BE49-F238E27FC236}">
                <a16:creationId xmlns:a16="http://schemas.microsoft.com/office/drawing/2014/main" id="{D7CA2C3C-96CC-448E-B9DA-2CB4C6D8E5FB}"/>
              </a:ext>
            </a:extLst>
          </p:cNvPr>
          <p:cNvSpPr txBox="1"/>
          <p:nvPr/>
        </p:nvSpPr>
        <p:spPr>
          <a:xfrm>
            <a:off x="1117600" y="52386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2" name="标题占位符 1">
            <a:extLst>
              <a:ext uri="{FF2B5EF4-FFF2-40B4-BE49-F238E27FC236}">
                <a16:creationId xmlns:a16="http://schemas.microsoft.com/office/drawing/2014/main" id="{698532F5-C117-48D5-8FDC-A801111DC7A8}"/>
              </a:ext>
            </a:extLst>
          </p:cNvPr>
          <p:cNvSpPr txBox="1"/>
          <p:nvPr/>
        </p:nvSpPr>
        <p:spPr>
          <a:xfrm>
            <a:off x="1297947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目录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7A8EC-3F68-4573-A951-A6C3F3859649}"/>
              </a:ext>
            </a:extLst>
          </p:cNvPr>
          <p:cNvSpPr txBox="1"/>
          <p:nvPr/>
        </p:nvSpPr>
        <p:spPr>
          <a:xfrm>
            <a:off x="1117600" y="1642261"/>
            <a:ext cx="108986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1.</a:t>
            </a:r>
            <a:r>
              <a:rPr lang="en-US" altLang="zh-CN" sz="3200" b="1" dirty="0">
                <a:solidFill>
                  <a:srgbClr val="FF0000"/>
                </a:solidFill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Zero-Shot Learning</a:t>
            </a:r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3200" b="1" dirty="0"/>
              <a:t>2.</a:t>
            </a:r>
            <a:r>
              <a:rPr lang="en-US" altLang="zh-CN" sz="3200" b="1" dirty="0">
                <a:solidFill>
                  <a:srgbClr val="FF0000"/>
                </a:solidFill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Arial" panose="020B0604020202020204" pitchFamily="34" charset="0"/>
              </a:rPr>
              <a:t>CE-GZSL</a:t>
            </a:r>
          </a:p>
          <a:p>
            <a:endParaRPr lang="en-US" altLang="zh-CN" sz="3200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altLang="zh-CN" sz="3200" b="1" dirty="0"/>
              <a:t>3.</a:t>
            </a:r>
            <a:r>
              <a:rPr lang="en-US" altLang="zh-CN" sz="3200" b="1" dirty="0">
                <a:solidFill>
                  <a:srgbClr val="FF0000"/>
                </a:solidFill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Arial" panose="020B0604020202020204" pitchFamily="34" charset="0"/>
              </a:rPr>
              <a:t>Metric-Learning and Contrastive loss</a:t>
            </a:r>
            <a:br>
              <a:rPr lang="en-US" altLang="zh-CN" sz="3200" b="1" dirty="0">
                <a:solidFill>
                  <a:srgbClr val="222222"/>
                </a:solidFill>
                <a:latin typeface="Arial" panose="020B0604020202020204" pitchFamily="34" charset="0"/>
              </a:rPr>
            </a:br>
            <a:endParaRPr lang="en-US" altLang="zh-CN" sz="3200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altLang="zh-CN" sz="3200" b="1" dirty="0"/>
              <a:t>4.</a:t>
            </a:r>
            <a:r>
              <a:rPr lang="en-US" altLang="zh-CN" sz="3200" b="1" dirty="0">
                <a:solidFill>
                  <a:srgbClr val="FF0000"/>
                </a:solidFill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Arial" panose="020B0604020202020204" pitchFamily="34" charset="0"/>
              </a:rPr>
              <a:t>Conclusion</a:t>
            </a:r>
            <a:endParaRPr lang="en-US" altLang="zh-CN" sz="3200" b="1" dirty="0"/>
          </a:p>
          <a:p>
            <a:endParaRPr lang="zh-CN" altLang="en-US" sz="16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305DA1E-D3E5-4B4D-8A00-5C20FC43D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342" y="4885567"/>
            <a:ext cx="2826118" cy="1884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2389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Zero-Shot Learning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447FCC0-78B4-4F7B-BB2A-174D6005CE30}"/>
              </a:ext>
            </a:extLst>
          </p:cNvPr>
          <p:cNvSpPr txBox="1"/>
          <p:nvPr/>
        </p:nvSpPr>
        <p:spPr>
          <a:xfrm>
            <a:off x="2113373" y="1125458"/>
            <a:ext cx="79652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什么是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Zero-shot learning?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给出一些关于物体的信息和描述，人类能够识别出他们过去从未见过的新物体。例如，假设你见过马，但从未见过斑马。如果我告诉你斑马看起来像马，但是它有黑色和白色的条纹，当你看到它时，你可能马上就会认出它是斑马。这便是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Zero shot learning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所研究的问题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5FFA8F-DC83-4490-A061-FABDDBAC7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907" y="2851930"/>
            <a:ext cx="4657748" cy="34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57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Zero-Shot Learning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63F2BB1-B5F1-4E19-850E-9EAEDDF4EB3D}"/>
              </a:ext>
            </a:extLst>
          </p:cNvPr>
          <p:cNvSpPr txBox="1"/>
          <p:nvPr/>
        </p:nvSpPr>
        <p:spPr>
          <a:xfrm>
            <a:off x="448103" y="905926"/>
            <a:ext cx="1117466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Zero shot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分类是指问题的设置，我们希望模型能够识别出在训练过程中所未见过的对象。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Zero shot learning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中的数据可以分成三类，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Seen classes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，训练阶段有标签的图像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Unseen classes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，训练阶段没有标签的图像（不一定参与训练，参与为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transductive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，不参与为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inductive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Auxiliary information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，训练阶段关于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Seen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Unseen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的描述、语义属性、词嵌入，旨在连接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Seen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Unseen</a:t>
            </a:r>
            <a:r>
              <a:rPr lang="zh-CN" altLang="en-US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这两个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domain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6CF6960-A2A7-444F-882C-D505A7650FEF}"/>
                  </a:ext>
                </a:extLst>
              </p:cNvPr>
              <p:cNvSpPr txBox="1"/>
              <p:nvPr/>
            </p:nvSpPr>
            <p:spPr>
              <a:xfrm>
                <a:off x="1473315" y="3668104"/>
                <a:ext cx="9486001" cy="23864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2400" i="1" kern="10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400" i="1" kern="10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zh-CN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表示类别标签属于</a:t>
                </a:r>
                <a:r>
                  <a:rPr lang="en-US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seen classes</a:t>
                </a:r>
                <a:r>
                  <a:rPr lang="zh-CN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中的一类，比如“猫”，“狗” 等。同样的，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zh-CN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表示图像来自于</a:t>
                </a:r>
                <a:r>
                  <a:rPr lang="en-US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seen classes</a:t>
                </a:r>
                <a:r>
                  <a:rPr lang="zh-CN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zh-CN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表示</a:t>
                </a:r>
                <a:r>
                  <a:rPr lang="en-US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seen attributes.</a:t>
                </a:r>
                <a:endParaRPr lang="zh-CN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S</m:t>
                      </m:r>
                      <m:r>
                        <a:rPr lang="en-US" altLang="zh-CN" sz="24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={(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MS Gothic" panose="020B0609070205080204" pitchFamily="49" charset="-128"/>
                              <a:cs typeface="MS Gothic" panose="020B0609070205080204" pitchFamily="49" charset="-128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)|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</m:sup>
                      </m:sSup>
                      <m:r>
                        <a:rPr lang="en-US" altLang="zh-CN" sz="24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</m:sup>
                      </m:sSup>
                      <m:r>
                        <a:rPr lang="en-US" altLang="zh-CN" sz="24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</m:sup>
                      </m:sSup>
                      <m:r>
                        <a:rPr lang="en-US" altLang="zh-CN" sz="24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zh-CN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对于</a:t>
                </a:r>
                <a:r>
                  <a:rPr lang="en-US" altLang="zh-CN" sz="2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unseen classes</a:t>
                </a:r>
                <a:endParaRPr lang="zh-CN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U</m:t>
                      </m:r>
                      <m:r>
                        <a:rPr lang="en-US" altLang="zh-CN" sz="24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={(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MS Gothic" panose="020B0609070205080204" pitchFamily="49" charset="-128"/>
                              <a:cs typeface="MS Gothic" panose="020B0609070205080204" pitchFamily="49" charset="-128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)|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𝑈</m:t>
                          </m:r>
                        </m:sup>
                      </m:sSup>
                      <m:r>
                        <a:rPr lang="en-US" altLang="zh-CN" sz="24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𝑈</m:t>
                          </m:r>
                        </m:sup>
                      </m:sSup>
                      <m:r>
                        <a:rPr lang="en-US" altLang="zh-CN" sz="24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𝑈</m:t>
                          </m:r>
                        </m:sup>
                      </m:sSup>
                      <m:r>
                        <a:rPr lang="en-US" altLang="zh-CN" sz="24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zh-CN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6CF6960-A2A7-444F-882C-D505A765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315" y="3668104"/>
                <a:ext cx="9486001" cy="2386487"/>
              </a:xfrm>
              <a:prstGeom prst="rect">
                <a:avLst/>
              </a:prstGeom>
              <a:blipFill>
                <a:blip r:embed="rId4"/>
                <a:stretch>
                  <a:fillRect l="-1028" t="-1790" r="-964" b="-15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2586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ZSL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的关键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D54F4E6-602D-467A-8A59-EF2CCB8F498D}"/>
              </a:ext>
            </a:extLst>
          </p:cNvPr>
          <p:cNvSpPr txBox="1"/>
          <p:nvPr/>
        </p:nvSpPr>
        <p:spPr>
          <a:xfrm>
            <a:off x="1152620" y="977291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学习一个更好的模型来“连接”</a:t>
            </a:r>
            <a:r>
              <a:rPr lang="zh-CN" altLang="en-US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视觉和语义信息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6CE1EA-2B7C-47E7-ADFD-23293BBEDD0B}"/>
              </a:ext>
            </a:extLst>
          </p:cNvPr>
          <p:cNvSpPr txBox="1"/>
          <p:nvPr/>
        </p:nvSpPr>
        <p:spPr>
          <a:xfrm>
            <a:off x="1152620" y="1506498"/>
            <a:ext cx="6750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以语义信息为中介，从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seen classes</a:t>
            </a:r>
            <a:r>
              <a:rPr lang="zh-CN" altLang="en-US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unseen classes</a:t>
            </a:r>
            <a:r>
              <a:rPr lang="zh-CN" altLang="en-US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的泛化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FD629B5-3346-4560-8FBE-24C59839B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873" y="1875830"/>
            <a:ext cx="4694154" cy="3475672"/>
          </a:xfrm>
          <a:prstGeom prst="rect">
            <a:avLst/>
          </a:prstGeom>
          <a:noFill/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F743897-3168-4944-A7EC-59FF0619C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66" y="2194525"/>
            <a:ext cx="5716027" cy="3289367"/>
          </a:xfrm>
          <a:prstGeom prst="rect">
            <a:avLst/>
          </a:prstGeom>
          <a:noFill/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16A9A855-084B-4B67-8CAF-1963B3F222CC}"/>
              </a:ext>
            </a:extLst>
          </p:cNvPr>
          <p:cNvSpPr txBox="1"/>
          <p:nvPr/>
        </p:nvSpPr>
        <p:spPr>
          <a:xfrm>
            <a:off x="1902951" y="5657614"/>
            <a:ext cx="249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Embedding Method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11341CE-E7B8-46B0-A02C-13A252BE3C26}"/>
              </a:ext>
            </a:extLst>
          </p:cNvPr>
          <p:cNvSpPr txBox="1"/>
          <p:nvPr/>
        </p:nvSpPr>
        <p:spPr>
          <a:xfrm>
            <a:off x="8218022" y="5657614"/>
            <a:ext cx="249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b="1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Genrative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Method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526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background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A5BC2C-4F78-42BE-A661-954BA051B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957" y="1165544"/>
            <a:ext cx="6523180" cy="529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493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background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2F24094-BC60-40E2-BF75-D28C281BF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547" y="977291"/>
            <a:ext cx="6997353" cy="31821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A77134-987B-4100-9535-33C1B5A44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60" y="967582"/>
            <a:ext cx="4969819" cy="43206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BFD564-7A85-4A3E-8218-68E0B44A1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5415" y="1886001"/>
            <a:ext cx="5588730" cy="460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29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background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E087E1-40A8-4437-87DF-06DEB43157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3" t="-841" r="2099" b="841"/>
          <a:stretch/>
        </p:blipFill>
        <p:spPr>
          <a:xfrm>
            <a:off x="4879308" y="1736494"/>
            <a:ext cx="7183137" cy="28623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584B092-DF0A-4BAB-B1C1-5BAE62295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66" y="1578925"/>
            <a:ext cx="4130831" cy="352247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ACE19E6-F101-42D9-87F4-8B5B127027F5}"/>
              </a:ext>
            </a:extLst>
          </p:cNvPr>
          <p:cNvSpPr txBox="1"/>
          <p:nvPr/>
        </p:nvSpPr>
        <p:spPr>
          <a:xfrm>
            <a:off x="170670" y="1324429"/>
            <a:ext cx="866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1.</a:t>
            </a:r>
            <a:endParaRPr lang="zh-CN" altLang="en-US" sz="2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CFC6134-23ED-4FEF-B9A2-CCBDC260B19A}"/>
              </a:ext>
            </a:extLst>
          </p:cNvPr>
          <p:cNvSpPr txBox="1"/>
          <p:nvPr/>
        </p:nvSpPr>
        <p:spPr>
          <a:xfrm>
            <a:off x="5135620" y="1348092"/>
            <a:ext cx="866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2.</a:t>
            </a:r>
            <a:endParaRPr lang="zh-CN" altLang="en-US" sz="2400" b="1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084550A-9A6E-4887-982B-3FF09B31362E}"/>
              </a:ext>
            </a:extLst>
          </p:cNvPr>
          <p:cNvCxnSpPr>
            <a:cxnSpLocks/>
          </p:cNvCxnSpPr>
          <p:nvPr/>
        </p:nvCxnSpPr>
        <p:spPr>
          <a:xfrm>
            <a:off x="4630723" y="1348092"/>
            <a:ext cx="48286" cy="47494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797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4-2</Template>
  <TotalTime>2234</TotalTime>
  <Words>1238</Words>
  <Application>Microsoft Office PowerPoint</Application>
  <PresentationFormat>宽屏</PresentationFormat>
  <Paragraphs>209</Paragraphs>
  <Slides>27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等线</vt:lpstr>
      <vt:lpstr>等线 Light</vt:lpstr>
      <vt:lpstr>微软雅黑</vt:lpstr>
      <vt:lpstr>Arial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won gary</dc:creator>
  <cp:lastModifiedBy>won gary</cp:lastModifiedBy>
  <cp:revision>2</cp:revision>
  <dcterms:created xsi:type="dcterms:W3CDTF">2022-04-19T02:24:36Z</dcterms:created>
  <dcterms:modified xsi:type="dcterms:W3CDTF">2022-04-20T15:39:18Z</dcterms:modified>
</cp:coreProperties>
</file>